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T Serif"/>
      <p:regular r:id="rId22"/>
      <p:bold r:id="rId23"/>
      <p:italic r:id="rId24"/>
      <p:boldItalic r:id="rId25"/>
    </p:embeddedFont>
    <p:embeddedFont>
      <p:font typeface="Old Standard TT"/>
      <p:regular r:id="rId26"/>
      <p:bold r:id="rId27"/>
      <p: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TSerif-regular.fntdata"/><Relationship Id="rId21" Type="http://schemas.openxmlformats.org/officeDocument/2006/relationships/slide" Target="slides/slide16.xml"/><Relationship Id="rId24" Type="http://schemas.openxmlformats.org/officeDocument/2006/relationships/font" Target="fonts/PTSerif-italic.fntdata"/><Relationship Id="rId23" Type="http://schemas.openxmlformats.org/officeDocument/2006/relationships/font" Target="fonts/PTSerif-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ldStandardTT-regular.fntdata"/><Relationship Id="rId25" Type="http://schemas.openxmlformats.org/officeDocument/2006/relationships/font" Target="fonts/PTSerif-boldItalic.fntdata"/><Relationship Id="rId28" Type="http://schemas.openxmlformats.org/officeDocument/2006/relationships/font" Target="fonts/OldStandardTT-italic.fntdata"/><Relationship Id="rId27" Type="http://schemas.openxmlformats.org/officeDocument/2006/relationships/font" Target="fonts/OldStandardT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asswerk.at/minard/"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381b0f0da1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381b0f0da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381b0f0da1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381b0f0da1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463d4b6468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463d4b6468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463d4b646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463d4b646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381b0f0da1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381b0f0da1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381b0f0da1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381b0f0da1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Original map in French</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81b0f0da1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81b0f0da1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u="sng">
                <a:solidFill>
                  <a:schemeClr val="hlink"/>
                </a:solidFill>
                <a:hlinkClick r:id="rId2"/>
              </a:rPr>
              <a:t>https://www.masswerk.at/minard/</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i="1" lang="en" sz="1200">
                <a:solidFill>
                  <a:srgbClr val="111111"/>
                </a:solidFill>
                <a:highlight>
                  <a:srgbClr val="FFFFFF"/>
                </a:highlight>
              </a:rPr>
              <a:t>The graphic is the combination of data map and time-series, drawn in 1869, portrays a sequence of devastating losses suffered in Napoleon's Russian campaign of 1812.</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rPr i="1" lang="en" sz="1200">
                <a:solidFill>
                  <a:srgbClr val="111111"/>
                </a:solidFill>
                <a:highlight>
                  <a:srgbClr val="FFFFFF"/>
                </a:highlight>
              </a:rPr>
              <a:t>Flow-line shows the size of the Grand Army as it invaded Russia in June 1812.</a:t>
            </a:r>
            <a:endParaRPr i="1" sz="1200">
              <a:solidFill>
                <a:srgbClr val="111111"/>
              </a:solidFill>
              <a:highlight>
                <a:srgbClr val="FFFFFF"/>
              </a:highlight>
            </a:endParaRPr>
          </a:p>
          <a:p>
            <a:pPr indent="0" lvl="0" marL="0" rtl="0" algn="l">
              <a:spcBef>
                <a:spcPts val="0"/>
              </a:spcBef>
              <a:spcAft>
                <a:spcPts val="0"/>
              </a:spcAft>
              <a:buNone/>
            </a:pPr>
            <a:r>
              <a:t/>
            </a:r>
            <a:endParaRPr sz="1200"/>
          </a:p>
          <a:p>
            <a:pPr indent="0" lvl="0" marL="0" rtl="0" algn="l">
              <a:spcBef>
                <a:spcPts val="0"/>
              </a:spcBef>
              <a:spcAft>
                <a:spcPts val="0"/>
              </a:spcAft>
              <a:buNone/>
            </a:pPr>
            <a:r>
              <a:rPr lang="en" sz="1200"/>
              <a:t>Minard's graphic tells a rich, coherent story with its multivariate data with at least six variables: the size of the army, its location</a:t>
            </a:r>
            <a:endParaRPr sz="1200"/>
          </a:p>
          <a:p>
            <a:pPr indent="0" lvl="0" marL="0" rtl="0" algn="l">
              <a:spcBef>
                <a:spcPts val="0"/>
              </a:spcBef>
              <a:spcAft>
                <a:spcPts val="0"/>
              </a:spcAft>
              <a:buNone/>
            </a:pPr>
            <a:r>
              <a:rPr lang="en" sz="1200"/>
              <a:t>on a two-dimensional surface, direction of the army's movement, and temperature on various dates. The seventh is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i="1" lang="en" sz="1200">
                <a:solidFill>
                  <a:srgbClr val="111111"/>
                </a:solidFill>
                <a:highlight>
                  <a:srgbClr val="FFFFFF"/>
                </a:highlight>
              </a:rPr>
              <a:t>“The map that made a nation cry”: Depicting the Grande Armée’s great disaster by geography, time, and temperature, Minard’s famous map from 1869 is one of the earliest examples of a flow map.</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rPr i="1" lang="en" sz="1200">
                <a:solidFill>
                  <a:srgbClr val="111111"/>
                </a:solidFill>
                <a:highlight>
                  <a:srgbClr val="FFFFFF"/>
                </a:highlight>
              </a:rPr>
              <a:t>Out of 422,000 men, crossing the Niemen in 1812 on their way to Moscow, only 10,000 returned alive to see the Niemen again. </a:t>
            </a:r>
            <a:r>
              <a:rPr b="1" i="1" lang="en" sz="1200">
                <a:solidFill>
                  <a:srgbClr val="22252A"/>
                </a:solidFill>
                <a:highlight>
                  <a:srgbClr val="FFFFFF"/>
                </a:highlight>
              </a:rPr>
              <a:t>Drag the knob</a:t>
            </a:r>
            <a:r>
              <a:rPr i="1" lang="en" sz="1200">
                <a:solidFill>
                  <a:srgbClr val="111111"/>
                </a:solidFill>
                <a:highlight>
                  <a:srgbClr val="FFFFFF"/>
                </a:highlight>
              </a:rPr>
              <a:t> over the chart to explore their return march from Moscow.</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rPr i="1" lang="en" sz="1200">
                <a:solidFill>
                  <a:srgbClr val="111111"/>
                </a:solidFill>
                <a:highlight>
                  <a:srgbClr val="FFFFFF"/>
                </a:highlight>
              </a:rPr>
              <a:t>It shows the terrible fate of Napoleon's army in Russia. </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a:p>
            <a:pPr indent="0" lvl="0" marL="0" rtl="0" algn="l">
              <a:spcBef>
                <a:spcPts val="0"/>
              </a:spcBef>
              <a:spcAft>
                <a:spcPts val="0"/>
              </a:spcAft>
              <a:buNone/>
            </a:pPr>
            <a:r>
              <a:t/>
            </a:r>
            <a:endParaRPr i="1" sz="1200">
              <a:solidFill>
                <a:srgbClr val="111111"/>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381b0f0da1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381b0f0da1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463d4b6468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463d4b6468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463d4b646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463d4b646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463d4b6468_0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463d4b6468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463d4b646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463d4b646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6f90357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9035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381b0f0da1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381b0f0da1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463d4b6468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463d4b6468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463d4b6468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463d4b6468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hyperlink" Target="https://www.masswerk.at/minar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43825" y="1969500"/>
            <a:ext cx="8530800" cy="15228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300"/>
              </a:spcAft>
              <a:buClr>
                <a:schemeClr val="dk1"/>
              </a:buClr>
              <a:buSzPts val="1100"/>
              <a:buFont typeface="Arial"/>
              <a:buNone/>
            </a:pPr>
            <a:r>
              <a:rPr lang="en" sz="3000">
                <a:solidFill>
                  <a:schemeClr val="lt1"/>
                </a:solidFill>
                <a:latin typeface="Verdana"/>
                <a:ea typeface="Verdana"/>
                <a:cs typeface="Verdana"/>
                <a:sym typeface="Verdana"/>
              </a:rPr>
              <a:t>Course Overview and Briefly </a:t>
            </a:r>
            <a:r>
              <a:rPr lang="en" sz="3000">
                <a:solidFill>
                  <a:schemeClr val="lt1"/>
                </a:solidFill>
                <a:latin typeface="Verdana"/>
                <a:ea typeface="Verdana"/>
                <a:cs typeface="Verdana"/>
                <a:sym typeface="Verdana"/>
              </a:rPr>
              <a:t>Literature</a:t>
            </a:r>
            <a:r>
              <a:rPr lang="en" sz="3000">
                <a:solidFill>
                  <a:schemeClr val="lt1"/>
                </a:solidFill>
                <a:latin typeface="Verdana"/>
                <a:ea typeface="Verdana"/>
                <a:cs typeface="Verdana"/>
                <a:sym typeface="Verdana"/>
              </a:rPr>
              <a:t> Resources</a:t>
            </a:r>
            <a:endParaRPr sz="3000">
              <a:solidFill>
                <a:schemeClr val="lt1"/>
              </a:solidFill>
              <a:latin typeface="Verdana"/>
              <a:ea typeface="Verdana"/>
              <a:cs typeface="Verdana"/>
              <a:sym typeface="Verdana"/>
            </a:endParaRPr>
          </a:p>
        </p:txBody>
      </p:sp>
      <p:sp>
        <p:nvSpPr>
          <p:cNvPr id="60" name="Google Shape;60;p13"/>
          <p:cNvSpPr txBox="1"/>
          <p:nvPr>
            <p:ph idx="1" type="subTitle"/>
          </p:nvPr>
        </p:nvSpPr>
        <p:spPr>
          <a:xfrm>
            <a:off x="512700" y="3840639"/>
            <a:ext cx="8118600" cy="7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Dr.Bilgic</a:t>
            </a:r>
            <a:endParaRPr/>
          </a:p>
        </p:txBody>
      </p:sp>
      <p:pic>
        <p:nvPicPr>
          <p:cNvPr id="61" name="Google Shape;61;p13"/>
          <p:cNvPicPr preferRelativeResize="0"/>
          <p:nvPr/>
        </p:nvPicPr>
        <p:blipFill>
          <a:blip r:embed="rId3">
            <a:alphaModFix/>
          </a:blip>
          <a:stretch>
            <a:fillRect/>
          </a:stretch>
        </p:blipFill>
        <p:spPr>
          <a:xfrm>
            <a:off x="8460924" y="4448649"/>
            <a:ext cx="639775" cy="639775"/>
          </a:xfrm>
          <a:prstGeom prst="rect">
            <a:avLst/>
          </a:prstGeom>
          <a:noFill/>
          <a:ln>
            <a:noFill/>
          </a:ln>
        </p:spPr>
      </p:pic>
      <p:sp>
        <p:nvSpPr>
          <p:cNvPr id="62" name="Google Shape;62;p13"/>
          <p:cNvSpPr txBox="1"/>
          <p:nvPr/>
        </p:nvSpPr>
        <p:spPr>
          <a:xfrm>
            <a:off x="2421025" y="67900"/>
            <a:ext cx="4474200" cy="1800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2100">
                <a:latin typeface="Old Standard TT"/>
                <a:ea typeface="Old Standard TT"/>
                <a:cs typeface="Old Standard TT"/>
                <a:sym typeface="Old Standard TT"/>
              </a:rPr>
              <a:t>ISTE-782</a:t>
            </a:r>
            <a:endParaRPr sz="2100">
              <a:latin typeface="Old Standard TT"/>
              <a:ea typeface="Old Standard TT"/>
              <a:cs typeface="Old Standard TT"/>
              <a:sym typeface="Old Standard TT"/>
            </a:endParaRPr>
          </a:p>
          <a:p>
            <a:pPr indent="0" lvl="0" marL="0" rtl="0" algn="ctr">
              <a:spcBef>
                <a:spcPts val="0"/>
              </a:spcBef>
              <a:spcAft>
                <a:spcPts val="0"/>
              </a:spcAft>
              <a:buClr>
                <a:schemeClr val="dk1"/>
              </a:buClr>
              <a:buSzPts val="1100"/>
              <a:buFont typeface="Arial"/>
              <a:buNone/>
            </a:pPr>
            <a:r>
              <a:rPr lang="en" sz="2100">
                <a:latin typeface="Old Standard TT"/>
                <a:ea typeface="Old Standard TT"/>
                <a:cs typeface="Old Standard TT"/>
                <a:sym typeface="Old Standard TT"/>
              </a:rPr>
              <a:t>VISUAL ANALYTICS</a:t>
            </a:r>
            <a:endParaRPr sz="2100">
              <a:latin typeface="Old Standard TT"/>
              <a:ea typeface="Old Standard TT"/>
              <a:cs typeface="Old Standard TT"/>
              <a:sym typeface="Old Standard TT"/>
            </a:endParaRPr>
          </a:p>
          <a:p>
            <a:pPr indent="0" lvl="0" marL="0" rtl="0" algn="l">
              <a:spcBef>
                <a:spcPts val="0"/>
              </a:spcBef>
              <a:spcAft>
                <a:spcPts val="0"/>
              </a:spcAft>
              <a:buClr>
                <a:schemeClr val="dk1"/>
              </a:buClr>
              <a:buSzPts val="1100"/>
              <a:buFont typeface="Arial"/>
              <a:buNone/>
            </a:pPr>
            <a:r>
              <a:t/>
            </a:r>
            <a:endParaRPr sz="2100">
              <a:latin typeface="Old Standard TT"/>
              <a:ea typeface="Old Standard TT"/>
              <a:cs typeface="Old Standard TT"/>
              <a:sym typeface="Old Standard TT"/>
            </a:endParaRPr>
          </a:p>
          <a:p>
            <a:pPr indent="0" lvl="0" marL="0" rtl="0" algn="ctr">
              <a:spcBef>
                <a:spcPts val="0"/>
              </a:spcBef>
              <a:spcAft>
                <a:spcPts val="0"/>
              </a:spcAft>
              <a:buClr>
                <a:schemeClr val="dk1"/>
              </a:buClr>
              <a:buSzPts val="1100"/>
              <a:buFont typeface="Arial"/>
              <a:buNone/>
            </a:pPr>
            <a:r>
              <a:t/>
            </a:r>
            <a:endParaRPr sz="2100">
              <a:latin typeface="Old Standard TT"/>
              <a:ea typeface="Old Standard TT"/>
              <a:cs typeface="Old Standard TT"/>
              <a:sym typeface="Old Standard TT"/>
            </a:endParaRPr>
          </a:p>
          <a:p>
            <a:pPr indent="0" lvl="0" marL="0" rtl="0" algn="ctr">
              <a:spcBef>
                <a:spcPts val="0"/>
              </a:spcBef>
              <a:spcAft>
                <a:spcPts val="0"/>
              </a:spcAft>
              <a:buNone/>
            </a:pPr>
            <a:r>
              <a:t/>
            </a:r>
            <a:endParaRPr sz="2100">
              <a:latin typeface="Old Standard TT"/>
              <a:ea typeface="Old Standard TT"/>
              <a:cs typeface="Old Standard TT"/>
              <a:sym typeface="Old Standard TT"/>
            </a:endParaRPr>
          </a:p>
        </p:txBody>
      </p:sp>
      <p:pic>
        <p:nvPicPr>
          <p:cNvPr id="63" name="Google Shape;63;p13"/>
          <p:cNvPicPr preferRelativeResize="0"/>
          <p:nvPr/>
        </p:nvPicPr>
        <p:blipFill>
          <a:blip r:embed="rId4">
            <a:alphaModFix/>
          </a:blip>
          <a:stretch>
            <a:fillRect/>
          </a:stretch>
        </p:blipFill>
        <p:spPr>
          <a:xfrm>
            <a:off x="0" y="0"/>
            <a:ext cx="2497226" cy="1697800"/>
          </a:xfrm>
          <a:prstGeom prst="rect">
            <a:avLst/>
          </a:prstGeom>
          <a:noFill/>
          <a:ln>
            <a:noFill/>
          </a:ln>
        </p:spPr>
      </p:pic>
      <p:pic>
        <p:nvPicPr>
          <p:cNvPr id="64" name="Google Shape;64;p13"/>
          <p:cNvPicPr preferRelativeResize="0"/>
          <p:nvPr/>
        </p:nvPicPr>
        <p:blipFill>
          <a:blip r:embed="rId5">
            <a:alphaModFix/>
          </a:blip>
          <a:stretch>
            <a:fillRect/>
          </a:stretch>
        </p:blipFill>
        <p:spPr>
          <a:xfrm>
            <a:off x="6836978" y="40125"/>
            <a:ext cx="2307025" cy="1657675"/>
          </a:xfrm>
          <a:prstGeom prst="rect">
            <a:avLst/>
          </a:prstGeom>
          <a:noFill/>
          <a:ln>
            <a:noFill/>
          </a:ln>
        </p:spPr>
      </p:pic>
      <p:pic>
        <p:nvPicPr>
          <p:cNvPr id="65" name="Google Shape;65;p13"/>
          <p:cNvPicPr preferRelativeResize="0"/>
          <p:nvPr/>
        </p:nvPicPr>
        <p:blipFill>
          <a:blip r:embed="rId6">
            <a:alphaModFix/>
          </a:blip>
          <a:stretch>
            <a:fillRect/>
          </a:stretch>
        </p:blipFill>
        <p:spPr>
          <a:xfrm>
            <a:off x="1187027" y="713500"/>
            <a:ext cx="2131450" cy="1399776"/>
          </a:xfrm>
          <a:prstGeom prst="rect">
            <a:avLst/>
          </a:prstGeom>
          <a:noFill/>
          <a:ln>
            <a:noFill/>
          </a:ln>
        </p:spPr>
      </p:pic>
      <p:pic>
        <p:nvPicPr>
          <p:cNvPr id="66" name="Google Shape;66;p13"/>
          <p:cNvPicPr preferRelativeResize="0"/>
          <p:nvPr/>
        </p:nvPicPr>
        <p:blipFill>
          <a:blip r:embed="rId7">
            <a:alphaModFix/>
          </a:blip>
          <a:stretch>
            <a:fillRect/>
          </a:stretch>
        </p:blipFill>
        <p:spPr>
          <a:xfrm>
            <a:off x="5779235" y="774449"/>
            <a:ext cx="1444839" cy="1399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311700" y="240850"/>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Theory and Rules of Graphics</a:t>
            </a:r>
            <a:endParaRPr/>
          </a:p>
        </p:txBody>
      </p:sp>
      <p:sp>
        <p:nvSpPr>
          <p:cNvPr id="124" name="Google Shape;124;p22"/>
          <p:cNvSpPr txBox="1"/>
          <p:nvPr>
            <p:ph idx="1" type="body"/>
          </p:nvPr>
        </p:nvSpPr>
        <p:spPr>
          <a:xfrm>
            <a:off x="311700" y="916175"/>
            <a:ext cx="3999900" cy="33972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None/>
            </a:pPr>
            <a:r>
              <a:rPr b="1" lang="en" sz="1100">
                <a:latin typeface="PT Serif"/>
                <a:ea typeface="PT Serif"/>
                <a:cs typeface="PT Serif"/>
                <a:sym typeface="PT Serif"/>
              </a:rPr>
              <a:t>Tufte (2001): The Visual Display of Quantitative Information</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Graphical practice, excellence</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Theory of data graphics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Minard’s chart (pg.40-41) </a:t>
            </a:r>
            <a:endParaRPr sz="1100">
              <a:latin typeface="PT Serif"/>
              <a:ea typeface="PT Serif"/>
              <a:cs typeface="PT Serif"/>
              <a:sym typeface="PT Serif"/>
            </a:endParaRPr>
          </a:p>
          <a:p>
            <a:pPr indent="0" lvl="0" marL="0" marR="0" rtl="0" algn="l">
              <a:lnSpc>
                <a:spcPct val="130000"/>
              </a:lnSpc>
              <a:spcBef>
                <a:spcPts val="1000"/>
              </a:spcBef>
              <a:spcAft>
                <a:spcPts val="0"/>
              </a:spcAft>
              <a:buNone/>
            </a:pPr>
            <a:r>
              <a:rPr b="1" lang="en" sz="1100">
                <a:latin typeface="PT Serif"/>
                <a:ea typeface="PT Serif"/>
                <a:cs typeface="PT Serif"/>
                <a:sym typeface="PT Serif"/>
              </a:rPr>
              <a:t>Bertin (2011), Ch1, pg.2-40: Semiology of Graphics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Jacques Bertin’s landmark book presents a theory of what we now call data visualization but which Bertin referred to as graphics. </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His theory is a “sign-system” of graphics. Semiology is the study of sign-systems.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Analysis of the information: The invariant and the components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Definition of graphics and general theory</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rules of the graphic system and the construction and reading of efficient graphics</a:t>
            </a:r>
            <a:endParaRPr sz="1100">
              <a:latin typeface="PT Serif"/>
              <a:ea typeface="PT Serif"/>
              <a:cs typeface="PT Serif"/>
              <a:sym typeface="PT Serif"/>
            </a:endParaRPr>
          </a:p>
          <a:p>
            <a:pPr indent="0" lvl="0" marL="0" marR="0" rtl="0" algn="l">
              <a:lnSpc>
                <a:spcPct val="130000"/>
              </a:lnSpc>
              <a:spcBef>
                <a:spcPts val="1000"/>
              </a:spcBef>
              <a:spcAft>
                <a:spcPts val="0"/>
              </a:spcAft>
              <a:buNone/>
            </a:pPr>
            <a:r>
              <a:t/>
            </a:r>
            <a:endParaRPr sz="1100">
              <a:latin typeface="PT Serif"/>
              <a:ea typeface="PT Serif"/>
              <a:cs typeface="PT Serif"/>
              <a:sym typeface="PT Serif"/>
            </a:endParaRPr>
          </a:p>
        </p:txBody>
      </p:sp>
      <p:sp>
        <p:nvSpPr>
          <p:cNvPr id="125" name="Google Shape;125;p22"/>
          <p:cNvSpPr txBox="1"/>
          <p:nvPr>
            <p:ph idx="2" type="body"/>
          </p:nvPr>
        </p:nvSpPr>
        <p:spPr>
          <a:xfrm>
            <a:off x="4832400" y="916175"/>
            <a:ext cx="3999900" cy="33972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None/>
            </a:pPr>
            <a:r>
              <a:rPr b="1" lang="en" sz="1100">
                <a:latin typeface="PT Serif"/>
                <a:ea typeface="PT Serif"/>
                <a:cs typeface="PT Serif"/>
                <a:sym typeface="PT Serif"/>
              </a:rPr>
              <a:t>Wilkinson (2005): Grammar of Graphics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Excellent book of grammatical rules for creating perceivable graphs, or what we call graphics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Terms defined: What is the difference between graphics and charts?</a:t>
            </a:r>
            <a:endParaRPr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Wickham (2010): Layered Grammar of Graphics is the theory behind ggplot2 in R</a:t>
            </a:r>
            <a:endParaRPr/>
          </a:p>
        </p:txBody>
      </p:sp>
      <p:pic>
        <p:nvPicPr>
          <p:cNvPr id="126" name="Google Shape;126;p22"/>
          <p:cNvPicPr preferRelativeResize="0"/>
          <p:nvPr/>
        </p:nvPicPr>
        <p:blipFill>
          <a:blip r:embed="rId3">
            <a:alphaModFix/>
          </a:blip>
          <a:stretch>
            <a:fillRect/>
          </a:stretch>
        </p:blipFill>
        <p:spPr>
          <a:xfrm>
            <a:off x="5683336" y="2928050"/>
            <a:ext cx="3460664" cy="2215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Cognitive, Interaction, Processes</a:t>
            </a:r>
            <a:endParaRPr/>
          </a:p>
        </p:txBody>
      </p:sp>
      <p:sp>
        <p:nvSpPr>
          <p:cNvPr id="132" name="Google Shape;132;p23"/>
          <p:cNvSpPr txBox="1"/>
          <p:nvPr>
            <p:ph idx="1" type="body"/>
          </p:nvPr>
        </p:nvSpPr>
        <p:spPr>
          <a:xfrm>
            <a:off x="311700" y="1171675"/>
            <a:ext cx="3999900" cy="37521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Pike and Stasko (2009): The science of Interaction</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Interaction in VA: reasoning components, terms, challenges </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goal of a science of interaction is to support the visual analytics and human–computer interaction communities through the recognition and implementation of best practices in the representation and manipulation of visual displays”.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Principles of design and perception</a:t>
            </a:r>
            <a:endParaRPr sz="1100">
              <a:latin typeface="PT Serif"/>
              <a:ea typeface="PT Serif"/>
              <a:cs typeface="PT Serif"/>
              <a:sym typeface="PT Serif"/>
            </a:endParaRPr>
          </a:p>
          <a:p>
            <a:pPr indent="0" lvl="0" marL="0" marR="0" rtl="0" algn="l">
              <a:lnSpc>
                <a:spcPct val="130000"/>
              </a:lnSpc>
              <a:spcBef>
                <a:spcPts val="1000"/>
              </a:spcBef>
              <a:spcAft>
                <a:spcPts val="0"/>
              </a:spcAft>
              <a:buNone/>
            </a:pPr>
            <a:r>
              <a:t/>
            </a:r>
            <a:endParaRPr/>
          </a:p>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Ware (2013), Ch11: Visual Thinking Processes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Cognitive system behind visualization</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Visual attention scheme</a:t>
            </a:r>
            <a:endParaRPr/>
          </a:p>
        </p:txBody>
      </p:sp>
      <p:sp>
        <p:nvSpPr>
          <p:cNvPr id="133" name="Google Shape;133;p23"/>
          <p:cNvSpPr txBox="1"/>
          <p:nvPr>
            <p:ph idx="2" type="body"/>
          </p:nvPr>
        </p:nvSpPr>
        <p:spPr>
          <a:xfrm>
            <a:off x="4832400" y="1171675"/>
            <a:ext cx="3999900" cy="36816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Pirolli and Card (2005): The Sensemaking Process and Leverage Points for Analyst Technology as Identified Through Cognitive Task Analysis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Notional model of sensemaking loop for intelligence analysis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Cognitive task analysis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Intelligence analysis as sensemaking</a:t>
            </a:r>
            <a:endParaRPr/>
          </a:p>
          <a:p>
            <a:pPr indent="0" lvl="0" marL="0" rtl="0" algn="l">
              <a:spcBef>
                <a:spcPts val="0"/>
              </a:spcBef>
              <a:spcAft>
                <a:spcPts val="0"/>
              </a:spcAft>
              <a:buNone/>
            </a:pPr>
            <a:r>
              <a:t/>
            </a:r>
            <a:endParaRPr/>
          </a:p>
          <a:p>
            <a:pPr indent="0" lvl="0" marL="0" marR="0" rtl="0" algn="l">
              <a:lnSpc>
                <a:spcPct val="130000"/>
              </a:lnSpc>
              <a:spcBef>
                <a:spcPts val="1600"/>
              </a:spcBef>
              <a:spcAft>
                <a:spcPts val="0"/>
              </a:spcAft>
              <a:buClr>
                <a:schemeClr val="dk1"/>
              </a:buClr>
              <a:buSzPts val="1100"/>
              <a:buFont typeface="Arial"/>
              <a:buNone/>
            </a:pPr>
            <a:r>
              <a:rPr b="1" lang="en" sz="1100">
                <a:latin typeface="PT Serif"/>
                <a:ea typeface="PT Serif"/>
                <a:cs typeface="PT Serif"/>
                <a:sym typeface="PT Serif"/>
              </a:rPr>
              <a:t>Norman (2013): The Design of Everyday Things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How people do</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Psychology of Everyday Actions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Seven Stages of Action and the Three Levels of Processing</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268450"/>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on VA: Spatio-temporal, GIS, NLP, Big Data, IoT</a:t>
            </a:r>
            <a:endParaRPr/>
          </a:p>
        </p:txBody>
      </p:sp>
      <p:sp>
        <p:nvSpPr>
          <p:cNvPr id="139" name="Google Shape;139;p24"/>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Andrienko (2010): Space, time and visual analytics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Approaches to space and time in visual analytics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Everything is spatio-temporal: nice examples</a:t>
            </a:r>
            <a:endParaRPr sz="1100">
              <a:latin typeface="PT Serif"/>
              <a:ea typeface="PT Serif"/>
              <a:cs typeface="PT Serif"/>
              <a:sym typeface="PT Serif"/>
            </a:endParaRPr>
          </a:p>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Tomaszewski (2015): Geographic Information Systems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Components of GIS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layering of geographic information</a:t>
            </a:r>
            <a:endParaRPr sz="1100">
              <a:latin typeface="PT Serif"/>
              <a:ea typeface="PT Serif"/>
              <a:cs typeface="PT Serif"/>
              <a:sym typeface="PT Serif"/>
            </a:endParaRPr>
          </a:p>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Lauriola (2022): An introduction to Deep Learning in Natural Language Processing: Models, techniques, and tools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Survey of the application of deep learning techniques in NLP</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Main resources in NLP research</a:t>
            </a:r>
            <a:endParaRPr/>
          </a:p>
        </p:txBody>
      </p:sp>
      <p:sp>
        <p:nvSpPr>
          <p:cNvPr id="140" name="Google Shape;140;p24"/>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Birjali (2021): A comprehensive survey on sentiment analysis: Approaches, challenges and trends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Sentiment analysis approaches, challenges, and trends</a:t>
            </a:r>
            <a:endParaRPr sz="1100">
              <a:latin typeface="PT Serif"/>
              <a:ea typeface="PT Serif"/>
              <a:cs typeface="PT Serif"/>
              <a:sym typeface="PT Serif"/>
            </a:endParaRPr>
          </a:p>
          <a:p>
            <a:pPr indent="0" lvl="0" marL="0" marR="0" rtl="0" algn="l">
              <a:lnSpc>
                <a:spcPct val="130000"/>
              </a:lnSpc>
              <a:spcBef>
                <a:spcPts val="1000"/>
              </a:spcBef>
              <a:spcAft>
                <a:spcPts val="0"/>
              </a:spcAft>
              <a:buClr>
                <a:schemeClr val="dk1"/>
              </a:buClr>
              <a:buSzPts val="1100"/>
              <a:buFont typeface="Arial"/>
              <a:buNone/>
            </a:pPr>
            <a:r>
              <a:rPr b="1" lang="en" sz="1100">
                <a:latin typeface="PT Serif"/>
                <a:ea typeface="PT Serif"/>
                <a:cs typeface="PT Serif"/>
                <a:sym typeface="PT Serif"/>
              </a:rPr>
              <a:t>Marjani (2017): Big IoT Data Analytics</a:t>
            </a:r>
            <a:endParaRPr b="1" sz="1100">
              <a:latin typeface="PT Serif"/>
              <a:ea typeface="PT Serif"/>
              <a:cs typeface="PT Serif"/>
              <a:sym typeface="PT Serif"/>
            </a:endParaRPr>
          </a:p>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Proposing a new architecture for big IoT data analytics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Relationship between IoT and big data analytics</a:t>
            </a:r>
            <a:endParaRPr/>
          </a:p>
          <a:p>
            <a:pPr indent="0" lvl="0" marL="0" rtl="0" algn="l">
              <a:spcBef>
                <a:spcPts val="0"/>
              </a:spcBef>
              <a:spcAft>
                <a:spcPts val="0"/>
              </a:spcAft>
              <a:buNone/>
            </a:pPr>
            <a:r>
              <a:t/>
            </a:r>
            <a:endParaRPr/>
          </a:p>
          <a:p>
            <a:pPr indent="0" lvl="0" marL="0" rtl="0" algn="l">
              <a:spcBef>
                <a:spcPts val="1600"/>
              </a:spcBef>
              <a:spcAft>
                <a:spcPts val="0"/>
              </a:spcAft>
              <a:buNone/>
            </a:pPr>
            <a:r>
              <a:rPr b="1" lang="en" sz="1100">
                <a:latin typeface="PT Serif"/>
                <a:ea typeface="PT Serif"/>
                <a:cs typeface="PT Serif"/>
                <a:sym typeface="PT Serif"/>
              </a:rPr>
              <a:t>Explainable AI, Contemporary Topics, Debates</a:t>
            </a:r>
            <a:endParaRPr b="1" sz="1100">
              <a:latin typeface="PT Serif"/>
              <a:ea typeface="PT Serif"/>
              <a:cs typeface="PT Serif"/>
              <a:sym typeface="PT Serif"/>
            </a:endParaRPr>
          </a:p>
          <a:p>
            <a:pPr indent="-298450" lvl="0" marL="457200" rtl="0" algn="l">
              <a:spcBef>
                <a:spcPts val="1600"/>
              </a:spcBef>
              <a:spcAft>
                <a:spcPts val="0"/>
              </a:spcAft>
              <a:buSzPts val="1100"/>
              <a:buFont typeface="PT Serif"/>
              <a:buChar char="-"/>
            </a:pPr>
            <a:r>
              <a:rPr lang="en" sz="1100">
                <a:latin typeface="PT Serif"/>
                <a:ea typeface="PT Serif"/>
                <a:cs typeface="PT Serif"/>
                <a:sym typeface="PT Serif"/>
              </a:rPr>
              <a:t>Some reading articles to be covered</a:t>
            </a:r>
            <a:endParaRPr sz="1100">
              <a:latin typeface="PT Serif"/>
              <a:ea typeface="PT Serif"/>
              <a:cs typeface="PT Serif"/>
              <a:sym typeface="PT Serif"/>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Minard’s Graph: What does this map tell us?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6"/>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52" name="Google Shape;152;p26"/>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3" name="Google Shape;153;p26"/>
          <p:cNvPicPr preferRelativeResize="0"/>
          <p:nvPr/>
        </p:nvPicPr>
        <p:blipFill>
          <a:blip r:embed="rId3">
            <a:alphaModFix/>
          </a:blip>
          <a:stretch>
            <a:fillRect/>
          </a:stretch>
        </p:blipFill>
        <p:spPr>
          <a:xfrm>
            <a:off x="0" y="368832"/>
            <a:ext cx="9144000" cy="445423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60" name="Google Shape;160;p27"/>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1" name="Google Shape;161;p27"/>
          <p:cNvPicPr preferRelativeResize="0"/>
          <p:nvPr/>
        </p:nvPicPr>
        <p:blipFill>
          <a:blip r:embed="rId3">
            <a:alphaModFix/>
          </a:blip>
          <a:stretch>
            <a:fillRect/>
          </a:stretch>
        </p:blipFill>
        <p:spPr>
          <a:xfrm>
            <a:off x="0" y="426393"/>
            <a:ext cx="9144003" cy="4290716"/>
          </a:xfrm>
          <a:prstGeom prst="rect">
            <a:avLst/>
          </a:prstGeom>
          <a:noFill/>
          <a:ln>
            <a:noFill/>
          </a:ln>
        </p:spPr>
      </p:pic>
      <p:sp>
        <p:nvSpPr>
          <p:cNvPr id="162" name="Google Shape;162;p2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4"/>
              </a:rPr>
              <a:t>https://www.masswerk.at/minard/</a:t>
            </a:r>
            <a:r>
              <a:rPr lang="en"/>
              <a: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28517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many variables are shown in the Minard’s graphic/chart/map?</a:t>
            </a:r>
            <a:endParaRPr/>
          </a:p>
        </p:txBody>
      </p:sp>
      <p:sp>
        <p:nvSpPr>
          <p:cNvPr id="168" name="Google Shape;168;p28"/>
          <p:cNvSpPr txBox="1"/>
          <p:nvPr>
            <p:ph idx="1" type="body"/>
          </p:nvPr>
        </p:nvSpPr>
        <p:spPr>
          <a:xfrm>
            <a:off x="311700" y="1171675"/>
            <a:ext cx="48681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p>
          <a:p>
            <a:pPr indent="-330200" lvl="0" marL="457200" rtl="0" algn="l">
              <a:spcBef>
                <a:spcPts val="1600"/>
              </a:spcBef>
              <a:spcAft>
                <a:spcPts val="0"/>
              </a:spcAft>
              <a:buSzPts val="1600"/>
              <a:buChar char="●"/>
            </a:pPr>
            <a:r>
              <a:rPr lang="en" sz="1600"/>
              <a:t>Take a moment and count how many variables are shown. </a:t>
            </a:r>
            <a:endParaRPr sz="1600"/>
          </a:p>
          <a:p>
            <a:pPr indent="-330200" lvl="0" marL="457200" rtl="0" algn="l">
              <a:spcBef>
                <a:spcPts val="0"/>
              </a:spcBef>
              <a:spcAft>
                <a:spcPts val="0"/>
              </a:spcAft>
              <a:buSzPts val="1600"/>
              <a:buChar char="●"/>
            </a:pPr>
            <a:r>
              <a:rPr lang="en" sz="1600"/>
              <a:t>Did you get the seven variables?</a:t>
            </a:r>
            <a:endParaRPr sz="1600"/>
          </a:p>
          <a:p>
            <a:pPr indent="-330200" lvl="0" marL="457200" rtl="0" algn="l">
              <a:spcBef>
                <a:spcPts val="0"/>
              </a:spcBef>
              <a:spcAft>
                <a:spcPts val="0"/>
              </a:spcAft>
              <a:buSzPts val="1600"/>
              <a:buChar char="●"/>
            </a:pPr>
            <a:r>
              <a:rPr lang="en" sz="1600"/>
              <a:t>Feel free to start a discussion on the </a:t>
            </a:r>
            <a:r>
              <a:rPr lang="en" sz="1600"/>
              <a:t>Discussions</a:t>
            </a:r>
            <a:r>
              <a:rPr lang="en" sz="1600"/>
              <a:t> post (or in the class) if anyone got seven variables.</a:t>
            </a:r>
            <a:endParaRPr sz="1600"/>
          </a:p>
          <a:p>
            <a:pPr indent="-330200" lvl="0" marL="457200" rtl="0" algn="l">
              <a:spcBef>
                <a:spcPts val="0"/>
              </a:spcBef>
              <a:spcAft>
                <a:spcPts val="0"/>
              </a:spcAft>
              <a:buSzPts val="1600"/>
              <a:buChar char="●"/>
            </a:pPr>
            <a:r>
              <a:rPr lang="en" sz="1600"/>
              <a:t>Also, </a:t>
            </a:r>
            <a:r>
              <a:rPr b="1" lang="en" sz="1600"/>
              <a:t>what story</a:t>
            </a:r>
            <a:r>
              <a:rPr lang="en" sz="1600"/>
              <a:t> does this map tell us about the life/history/politics/</a:t>
            </a:r>
            <a:r>
              <a:rPr lang="en" sz="1600"/>
              <a:t>anthropology</a:t>
            </a:r>
            <a:r>
              <a:rPr lang="en" sz="1600"/>
              <a:t>? Any lesson learned? (address the </a:t>
            </a:r>
            <a:r>
              <a:rPr b="1" lang="en" sz="1600"/>
              <a:t>descriptive, predictive, prescriptive aspects</a:t>
            </a:r>
            <a:r>
              <a:rPr lang="en" sz="1600"/>
              <a:t> of data analytics)</a:t>
            </a:r>
            <a:endParaRPr sz="1600"/>
          </a:p>
        </p:txBody>
      </p:sp>
      <p:sp>
        <p:nvSpPr>
          <p:cNvPr id="169" name="Google Shape;169;p28"/>
          <p:cNvSpPr txBox="1"/>
          <p:nvPr>
            <p:ph idx="2" type="body"/>
          </p:nvPr>
        </p:nvSpPr>
        <p:spPr>
          <a:xfrm>
            <a:off x="5179800" y="1171675"/>
            <a:ext cx="36525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answers:</a:t>
            </a:r>
            <a:endParaRPr/>
          </a:p>
          <a:p>
            <a:pPr indent="0" lvl="0" marL="0" rtl="0" algn="l">
              <a:spcBef>
                <a:spcPts val="160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4"/>
          <p:cNvSpPr txBox="1"/>
          <p:nvPr>
            <p:ph type="title"/>
          </p:nvPr>
        </p:nvSpPr>
        <p:spPr>
          <a:xfrm>
            <a:off x="512700" y="418175"/>
            <a:ext cx="8118600" cy="2997900"/>
          </a:xfrm>
          <a:prstGeom prst="rect">
            <a:avLst/>
          </a:prstGeom>
        </p:spPr>
        <p:txBody>
          <a:bodyPr anchorCtr="0" anchor="b" bIns="91425" lIns="91425" spcFirstLastPara="1" rIns="91425" wrap="square" tIns="91425">
            <a:noAutofit/>
          </a:bodyPr>
          <a:lstStyle/>
          <a:p>
            <a:pPr indent="0" lvl="0" marL="0" marR="0" rtl="0" algn="l">
              <a:lnSpc>
                <a:spcPct val="130000"/>
              </a:lnSpc>
              <a:spcBef>
                <a:spcPts val="1000"/>
              </a:spcBef>
              <a:spcAft>
                <a:spcPts val="0"/>
              </a:spcAft>
              <a:buNone/>
            </a:pPr>
            <a:r>
              <a:rPr lang="en" sz="2000">
                <a:solidFill>
                  <a:schemeClr val="lt1"/>
                </a:solidFill>
                <a:latin typeface="PT Serif"/>
                <a:ea typeface="PT Serif"/>
                <a:cs typeface="PT Serif"/>
                <a:sym typeface="PT Serif"/>
              </a:rPr>
              <a:t>“... Instead of treating increased adoption of data-driven storytelling as an unqualified good, … data visualizations are not simply tools that people use to understand the epidemiological events around them. They are a battleground ...” </a:t>
            </a:r>
            <a:endParaRPr sz="2000">
              <a:solidFill>
                <a:schemeClr val="lt1"/>
              </a:solidFill>
              <a:latin typeface="PT Serif"/>
              <a:ea typeface="PT Serif"/>
              <a:cs typeface="PT Serif"/>
              <a:sym typeface="PT Serif"/>
            </a:endParaRPr>
          </a:p>
          <a:p>
            <a:pPr indent="0" lvl="0" marL="0" marR="0" rtl="0" algn="l">
              <a:lnSpc>
                <a:spcPct val="130000"/>
              </a:lnSpc>
              <a:spcBef>
                <a:spcPts val="1000"/>
              </a:spcBef>
              <a:spcAft>
                <a:spcPts val="0"/>
              </a:spcAft>
              <a:buNone/>
            </a:pPr>
            <a:r>
              <a:rPr lang="en" sz="2000">
                <a:solidFill>
                  <a:schemeClr val="lt1"/>
                </a:solidFill>
                <a:latin typeface="PT Serif"/>
                <a:ea typeface="PT Serif"/>
                <a:cs typeface="PT Serif"/>
                <a:sym typeface="PT Serif"/>
              </a:rPr>
              <a:t>(Lee et al., 2021, Viral Visualizations …)</a:t>
            </a:r>
            <a:endParaRPr sz="20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221250"/>
            <a:ext cx="8520600" cy="8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3"/>
                </a:solidFill>
              </a:rPr>
              <a:t>Who am I?</a:t>
            </a:r>
            <a:endParaRPr b="1">
              <a:solidFill>
                <a:schemeClr val="accent3"/>
              </a:solidFill>
            </a:endParaRPr>
          </a:p>
        </p:txBody>
      </p:sp>
      <p:sp>
        <p:nvSpPr>
          <p:cNvPr id="77" name="Google Shape;77;p15"/>
          <p:cNvSpPr txBox="1"/>
          <p:nvPr>
            <p:ph idx="1" type="body"/>
          </p:nvPr>
        </p:nvSpPr>
        <p:spPr>
          <a:xfrm>
            <a:off x="167725" y="952775"/>
            <a:ext cx="4755000" cy="3876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PhD focused in Computational and Nonparametric Statistics from Western Michigan University, 2012</a:t>
            </a:r>
            <a:endParaRPr sz="1800"/>
          </a:p>
          <a:p>
            <a:pPr indent="-342900" lvl="0" marL="457200" rtl="0" algn="l">
              <a:spcBef>
                <a:spcPts val="0"/>
              </a:spcBef>
              <a:spcAft>
                <a:spcPts val="0"/>
              </a:spcAft>
              <a:buSzPts val="1800"/>
              <a:buChar char="●"/>
            </a:pPr>
            <a:r>
              <a:rPr lang="en" sz="1800"/>
              <a:t>Statistical Modeling, Machine Learning, Data Science, and Data Analysis/Analytics</a:t>
            </a:r>
            <a:endParaRPr sz="1800"/>
          </a:p>
          <a:p>
            <a:pPr indent="-342900" lvl="0" marL="457200" rtl="0" algn="l">
              <a:spcBef>
                <a:spcPts val="0"/>
              </a:spcBef>
              <a:spcAft>
                <a:spcPts val="0"/>
              </a:spcAft>
              <a:buSzPts val="1800"/>
              <a:buChar char="●"/>
            </a:pPr>
            <a:r>
              <a:rPr lang="en" sz="1800"/>
              <a:t>Teacher,</a:t>
            </a:r>
            <a:r>
              <a:rPr lang="en" sz="1800"/>
              <a:t> Instructor, </a:t>
            </a:r>
            <a:r>
              <a:rPr lang="en" sz="1800"/>
              <a:t>Entrepreneur</a:t>
            </a:r>
            <a:r>
              <a:rPr lang="en" sz="1800"/>
              <a:t> and Consultant with a history of working in the higher education industry and professional world</a:t>
            </a:r>
            <a:endParaRPr sz="1800"/>
          </a:p>
          <a:p>
            <a:pPr indent="-342900" lvl="0" marL="457200" rtl="0" algn="l">
              <a:spcBef>
                <a:spcPts val="0"/>
              </a:spcBef>
              <a:spcAft>
                <a:spcPts val="0"/>
              </a:spcAft>
              <a:buSzPts val="1800"/>
              <a:buChar char="●"/>
            </a:pPr>
            <a:r>
              <a:rPr lang="en" sz="1800"/>
              <a:t>Research, Capstone, Projects, Startups etc</a:t>
            </a:r>
            <a:endParaRPr sz="1800"/>
          </a:p>
        </p:txBody>
      </p:sp>
      <p:sp>
        <p:nvSpPr>
          <p:cNvPr id="78" name="Google Shape;78;p15"/>
          <p:cNvSpPr txBox="1"/>
          <p:nvPr>
            <p:ph idx="2" type="body"/>
          </p:nvPr>
        </p:nvSpPr>
        <p:spPr>
          <a:xfrm>
            <a:off x="4785725" y="2019575"/>
            <a:ext cx="4191000" cy="24816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000FF"/>
              </a:buClr>
              <a:buSzPts val="1500"/>
              <a:buChar char="●"/>
            </a:pPr>
            <a:r>
              <a:rPr lang="en" sz="1500">
                <a:solidFill>
                  <a:srgbClr val="0000FF"/>
                </a:solidFill>
              </a:rPr>
              <a:t>Dr. Yusuf Bilgic, ykbics@rit.edu </a:t>
            </a:r>
            <a:endParaRPr sz="1500">
              <a:solidFill>
                <a:srgbClr val="0000FF"/>
              </a:solidFill>
            </a:endParaRPr>
          </a:p>
          <a:p>
            <a:pPr indent="-323850" lvl="0" marL="457200" rtl="0" algn="l">
              <a:spcBef>
                <a:spcPts val="0"/>
              </a:spcBef>
              <a:spcAft>
                <a:spcPts val="0"/>
              </a:spcAft>
              <a:buClr>
                <a:srgbClr val="0000FF"/>
              </a:buClr>
              <a:buSzPts val="1500"/>
              <a:buChar char="●"/>
            </a:pPr>
            <a:r>
              <a:rPr lang="en" sz="1500">
                <a:solidFill>
                  <a:srgbClr val="0000FF"/>
                </a:solidFill>
              </a:rPr>
              <a:t>Office Location: GOL-2675</a:t>
            </a:r>
            <a:endParaRPr sz="1500">
              <a:solidFill>
                <a:srgbClr val="0000FF"/>
              </a:solidFill>
            </a:endParaRPr>
          </a:p>
          <a:p>
            <a:pPr indent="-323850" lvl="0" marL="457200" rtl="0" algn="l">
              <a:spcBef>
                <a:spcPts val="0"/>
              </a:spcBef>
              <a:spcAft>
                <a:spcPts val="0"/>
              </a:spcAft>
              <a:buClr>
                <a:srgbClr val="0000FF"/>
              </a:buClr>
              <a:buSzPts val="1500"/>
              <a:buChar char="●"/>
            </a:pPr>
            <a:r>
              <a:rPr lang="en" sz="1500">
                <a:solidFill>
                  <a:srgbClr val="0000FF"/>
                </a:solidFill>
              </a:rPr>
              <a:t>Office Hours (all can join): </a:t>
            </a:r>
            <a:endParaRPr sz="1500">
              <a:solidFill>
                <a:srgbClr val="0000FF"/>
              </a:solidFill>
            </a:endParaRPr>
          </a:p>
          <a:p>
            <a:pPr indent="-323850" lvl="1" marL="914400" rtl="0" algn="l">
              <a:spcBef>
                <a:spcPts val="0"/>
              </a:spcBef>
              <a:spcAft>
                <a:spcPts val="0"/>
              </a:spcAft>
              <a:buClr>
                <a:srgbClr val="0000FF"/>
              </a:buClr>
              <a:buSzPts val="1500"/>
              <a:buChar char="○"/>
            </a:pPr>
            <a:r>
              <a:rPr lang="en" sz="1500">
                <a:solidFill>
                  <a:srgbClr val="0000FF"/>
                </a:solidFill>
              </a:rPr>
              <a:t>Tue (in person or online office hours) -  3:00pm-4:50pm</a:t>
            </a:r>
            <a:endParaRPr sz="1500">
              <a:solidFill>
                <a:srgbClr val="0000FF"/>
              </a:solidFill>
            </a:endParaRPr>
          </a:p>
          <a:p>
            <a:pPr indent="-323850" lvl="1" marL="914400" rtl="0" algn="l">
              <a:spcBef>
                <a:spcPts val="0"/>
              </a:spcBef>
              <a:spcAft>
                <a:spcPts val="0"/>
              </a:spcAft>
              <a:buClr>
                <a:srgbClr val="0000FF"/>
              </a:buClr>
              <a:buSzPts val="1500"/>
              <a:buChar char="○"/>
            </a:pPr>
            <a:r>
              <a:rPr lang="en" sz="1500">
                <a:solidFill>
                  <a:srgbClr val="0000FF"/>
                </a:solidFill>
              </a:rPr>
              <a:t>Thursday (online office hours) -  3:00pm-4:50pm</a:t>
            </a:r>
            <a:endParaRPr sz="1500">
              <a:solidFill>
                <a:srgbClr val="0000FF"/>
              </a:solidFill>
            </a:endParaRPr>
          </a:p>
          <a:p>
            <a:pPr indent="-323850" lvl="1" marL="914400" rtl="0" algn="l">
              <a:spcBef>
                <a:spcPts val="0"/>
              </a:spcBef>
              <a:spcAft>
                <a:spcPts val="0"/>
              </a:spcAft>
              <a:buClr>
                <a:srgbClr val="0000FF"/>
              </a:buClr>
              <a:buSzPts val="1500"/>
              <a:buChar char="○"/>
            </a:pPr>
            <a:r>
              <a:rPr lang="en" sz="1500">
                <a:solidFill>
                  <a:srgbClr val="0000FF"/>
                </a:solidFill>
              </a:rPr>
              <a:t>Or, by appointment</a:t>
            </a:r>
            <a:endParaRPr sz="1500">
              <a:solidFill>
                <a:srgbClr val="0000FF"/>
              </a:solidFill>
            </a:endParaRPr>
          </a:p>
          <a:p>
            <a:pPr indent="-323850" lvl="0" marL="457200" rtl="0" algn="l">
              <a:spcBef>
                <a:spcPts val="0"/>
              </a:spcBef>
              <a:spcAft>
                <a:spcPts val="0"/>
              </a:spcAft>
              <a:buClr>
                <a:srgbClr val="0000FF"/>
              </a:buClr>
              <a:buSzPts val="1500"/>
              <a:buChar char="●"/>
            </a:pPr>
            <a:r>
              <a:rPr lang="en" sz="1500">
                <a:solidFill>
                  <a:srgbClr val="0000FF"/>
                </a:solidFill>
              </a:rPr>
              <a:t>Office Hours Zoom Link: https://rit.zoom.us/j/6250353278 (passcode: hi)</a:t>
            </a:r>
            <a:endParaRPr sz="1500">
              <a:solidFill>
                <a:srgbClr val="0000FF"/>
              </a:solidFill>
            </a:endParaRPr>
          </a:p>
          <a:p>
            <a:pPr indent="0" lvl="0" marL="0" rtl="0" algn="l">
              <a:spcBef>
                <a:spcPts val="1600"/>
              </a:spcBef>
              <a:spcAft>
                <a:spcPts val="1600"/>
              </a:spcAft>
              <a:buNone/>
            </a:pPr>
            <a:r>
              <a:t/>
            </a:r>
            <a:endParaRPr sz="1500">
              <a:solidFill>
                <a:srgbClr val="0000FF"/>
              </a:solidFill>
            </a:endParaRPr>
          </a:p>
        </p:txBody>
      </p:sp>
      <p:pic>
        <p:nvPicPr>
          <p:cNvPr id="79" name="Google Shape;79;p15"/>
          <p:cNvPicPr preferRelativeResize="0"/>
          <p:nvPr/>
        </p:nvPicPr>
        <p:blipFill>
          <a:blip r:embed="rId3">
            <a:alphaModFix/>
          </a:blip>
          <a:stretch>
            <a:fillRect/>
          </a:stretch>
        </p:blipFill>
        <p:spPr>
          <a:xfrm>
            <a:off x="5783375" y="163075"/>
            <a:ext cx="1761725" cy="17617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lang="en" sz="5100">
                <a:solidFill>
                  <a:schemeClr val="lt1"/>
                </a:solidFill>
              </a:rPr>
              <a:t>Topics and Tools to Learn in the Course</a:t>
            </a:r>
            <a:endParaRPr sz="90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64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accent3"/>
                </a:solidFill>
              </a:rPr>
              <a:t>What Topics and Tools Covered in the Course?</a:t>
            </a:r>
            <a:endParaRPr b="1">
              <a:solidFill>
                <a:schemeClr val="accent3"/>
              </a:solidFill>
            </a:endParaRPr>
          </a:p>
        </p:txBody>
      </p:sp>
      <p:sp>
        <p:nvSpPr>
          <p:cNvPr id="90" name="Google Shape;90;p17"/>
          <p:cNvSpPr txBox="1"/>
          <p:nvPr>
            <p:ph idx="1" type="body"/>
          </p:nvPr>
        </p:nvSpPr>
        <p:spPr>
          <a:xfrm>
            <a:off x="311700" y="677225"/>
            <a:ext cx="3999900" cy="381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t>Theory and Method:</a:t>
            </a:r>
            <a:endParaRPr b="1" sz="2100"/>
          </a:p>
          <a:p>
            <a:pPr indent="-323850" lvl="0" marL="457200" rtl="0" algn="l">
              <a:spcBef>
                <a:spcPts val="1600"/>
              </a:spcBef>
              <a:spcAft>
                <a:spcPts val="0"/>
              </a:spcAft>
              <a:buSzPts val="1500"/>
              <a:buChar char="●"/>
            </a:pPr>
            <a:r>
              <a:rPr lang="en" sz="1500"/>
              <a:t>Components of data visualization, graphics, graphical excellence, pitfalls</a:t>
            </a:r>
            <a:endParaRPr sz="1500"/>
          </a:p>
          <a:p>
            <a:pPr indent="-323850" lvl="0" marL="457200" rtl="0" algn="l">
              <a:spcBef>
                <a:spcPts val="0"/>
              </a:spcBef>
              <a:spcAft>
                <a:spcPts val="0"/>
              </a:spcAft>
              <a:buSzPts val="1500"/>
              <a:buChar char="●"/>
            </a:pPr>
            <a:r>
              <a:rPr lang="en" sz="1500"/>
              <a:t>Cognitive and perception elements of data visualization, interaction, information visualization</a:t>
            </a:r>
            <a:endParaRPr sz="1500"/>
          </a:p>
          <a:p>
            <a:pPr indent="-323850" lvl="0" marL="457200" rtl="0" algn="l">
              <a:spcBef>
                <a:spcPts val="0"/>
              </a:spcBef>
              <a:spcAft>
                <a:spcPts val="0"/>
              </a:spcAft>
              <a:buSzPts val="1500"/>
              <a:buChar char="●"/>
            </a:pPr>
            <a:r>
              <a:rPr lang="en" sz="1500"/>
              <a:t>Design principles, visual limitations</a:t>
            </a:r>
            <a:endParaRPr sz="1500"/>
          </a:p>
          <a:p>
            <a:pPr indent="-323850" lvl="0" marL="457200" rtl="0" algn="l">
              <a:spcBef>
                <a:spcPts val="0"/>
              </a:spcBef>
              <a:spcAft>
                <a:spcPts val="0"/>
              </a:spcAft>
              <a:buSzPts val="1500"/>
              <a:buChar char="●"/>
            </a:pPr>
            <a:r>
              <a:rPr lang="en" sz="1500"/>
              <a:t>Contemporary approaches and trends</a:t>
            </a:r>
            <a:endParaRPr sz="1500"/>
          </a:p>
          <a:p>
            <a:pPr indent="-323850" lvl="0" marL="457200" rtl="0" algn="l">
              <a:spcBef>
                <a:spcPts val="0"/>
              </a:spcBef>
              <a:spcAft>
                <a:spcPts val="0"/>
              </a:spcAft>
              <a:buSzPts val="1500"/>
              <a:buChar char="●"/>
            </a:pPr>
            <a:r>
              <a:rPr lang="en" sz="1500"/>
              <a:t>Time, space, location, GIS</a:t>
            </a:r>
            <a:endParaRPr sz="1500"/>
          </a:p>
          <a:p>
            <a:pPr indent="-323850" lvl="0" marL="457200" rtl="0" algn="l">
              <a:spcBef>
                <a:spcPts val="0"/>
              </a:spcBef>
              <a:spcAft>
                <a:spcPts val="0"/>
              </a:spcAft>
              <a:buSzPts val="1500"/>
              <a:buChar char="●"/>
            </a:pPr>
            <a:r>
              <a:rPr lang="en" sz="1500"/>
              <a:t>Text Analytics and Social Media Data</a:t>
            </a:r>
            <a:endParaRPr sz="1500"/>
          </a:p>
          <a:p>
            <a:pPr indent="-323850" lvl="0" marL="457200" rtl="0" algn="l">
              <a:spcBef>
                <a:spcPts val="0"/>
              </a:spcBef>
              <a:spcAft>
                <a:spcPts val="0"/>
              </a:spcAft>
              <a:buSzPts val="1500"/>
              <a:buChar char="●"/>
            </a:pPr>
            <a:r>
              <a:rPr lang="en" sz="1500"/>
              <a:t>IoT, Big Data Viz and Contemporary Tools</a:t>
            </a:r>
            <a:endParaRPr sz="1500"/>
          </a:p>
          <a:p>
            <a:pPr indent="-323850" lvl="0" marL="457200" rtl="0" algn="l">
              <a:spcBef>
                <a:spcPts val="0"/>
              </a:spcBef>
              <a:spcAft>
                <a:spcPts val="0"/>
              </a:spcAft>
              <a:buSzPts val="1500"/>
              <a:buChar char="●"/>
            </a:pPr>
            <a:r>
              <a:rPr lang="en" sz="1500"/>
              <a:t>AI Explainable, Debates</a:t>
            </a:r>
            <a:endParaRPr sz="1500"/>
          </a:p>
          <a:p>
            <a:pPr indent="0" lvl="0" marL="0" rtl="0" algn="l">
              <a:spcBef>
                <a:spcPts val="1600"/>
              </a:spcBef>
              <a:spcAft>
                <a:spcPts val="0"/>
              </a:spcAft>
              <a:buNone/>
            </a:pPr>
            <a:r>
              <a:rPr lang="en" sz="1500"/>
              <a:t>… </a:t>
            </a:r>
            <a:r>
              <a:rPr b="1" lang="en" sz="1500"/>
              <a:t>in the form of graduate seminars.</a:t>
            </a:r>
            <a:endParaRPr b="1" sz="2100"/>
          </a:p>
          <a:p>
            <a:pPr indent="0" lvl="0" marL="0" rtl="0" algn="l">
              <a:spcBef>
                <a:spcPts val="1600"/>
              </a:spcBef>
              <a:spcAft>
                <a:spcPts val="1600"/>
              </a:spcAft>
              <a:buNone/>
            </a:pPr>
            <a:r>
              <a:t/>
            </a:r>
            <a:endParaRPr sz="2100"/>
          </a:p>
        </p:txBody>
      </p:sp>
      <p:sp>
        <p:nvSpPr>
          <p:cNvPr id="91" name="Google Shape;91;p17"/>
          <p:cNvSpPr txBox="1"/>
          <p:nvPr>
            <p:ph idx="2" type="body"/>
          </p:nvPr>
        </p:nvSpPr>
        <p:spPr>
          <a:xfrm>
            <a:off x="4832400" y="808000"/>
            <a:ext cx="3999900" cy="37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t>Tools and Techniques:</a:t>
            </a:r>
            <a:endParaRPr b="1" sz="2100"/>
          </a:p>
          <a:p>
            <a:pPr indent="-342900" lvl="0" marL="457200" rtl="0" algn="l">
              <a:spcBef>
                <a:spcPts val="1600"/>
              </a:spcBef>
              <a:spcAft>
                <a:spcPts val="0"/>
              </a:spcAft>
              <a:buSzPts val="1800"/>
              <a:buChar char="●"/>
            </a:pPr>
            <a:r>
              <a:rPr lang="en" sz="1800"/>
              <a:t>Tableau + Python Integration</a:t>
            </a:r>
            <a:endParaRPr sz="1800"/>
          </a:p>
          <a:p>
            <a:pPr indent="-342900" lvl="0" marL="457200" rtl="0" algn="l">
              <a:spcBef>
                <a:spcPts val="0"/>
              </a:spcBef>
              <a:spcAft>
                <a:spcPts val="0"/>
              </a:spcAft>
              <a:buSzPts val="1800"/>
              <a:buChar char="●"/>
            </a:pPr>
            <a:r>
              <a:rPr lang="en" sz="1800"/>
              <a:t>Python</a:t>
            </a:r>
            <a:endParaRPr sz="1800"/>
          </a:p>
          <a:p>
            <a:pPr indent="-342900" lvl="0" marL="457200" rtl="0" algn="l">
              <a:spcBef>
                <a:spcPts val="0"/>
              </a:spcBef>
              <a:spcAft>
                <a:spcPts val="0"/>
              </a:spcAft>
              <a:buSzPts val="1800"/>
              <a:buChar char="●"/>
            </a:pPr>
            <a:r>
              <a:rPr lang="en" sz="1800"/>
              <a:t>Plotly</a:t>
            </a:r>
            <a:endParaRPr sz="1800"/>
          </a:p>
          <a:p>
            <a:pPr indent="-342900" lvl="0" marL="457200" rtl="0" algn="l">
              <a:spcBef>
                <a:spcPts val="0"/>
              </a:spcBef>
              <a:spcAft>
                <a:spcPts val="0"/>
              </a:spcAft>
              <a:buSzPts val="1800"/>
              <a:buChar char="●"/>
            </a:pPr>
            <a:r>
              <a:rPr lang="en" sz="1800"/>
              <a:t>Dash Plotly</a:t>
            </a:r>
            <a:endParaRPr sz="1800"/>
          </a:p>
          <a:p>
            <a:pPr indent="-342900" lvl="0" marL="457200" rtl="0" algn="l">
              <a:spcBef>
                <a:spcPts val="0"/>
              </a:spcBef>
              <a:spcAft>
                <a:spcPts val="0"/>
              </a:spcAft>
              <a:buSzPts val="1800"/>
              <a:buChar char="●"/>
            </a:pPr>
            <a:r>
              <a:rPr lang="en" sz="1800"/>
              <a:t>qGIS or Equivalent</a:t>
            </a:r>
            <a:endParaRPr sz="1800"/>
          </a:p>
          <a:p>
            <a:pPr indent="-342900" lvl="0" marL="457200" rtl="0" algn="l">
              <a:spcBef>
                <a:spcPts val="0"/>
              </a:spcBef>
              <a:spcAft>
                <a:spcPts val="0"/>
              </a:spcAft>
              <a:buSzPts val="1800"/>
              <a:buChar char="●"/>
            </a:pPr>
            <a:r>
              <a:rPr lang="en" sz="1800"/>
              <a:t>R+RShiny+Interactives</a:t>
            </a:r>
            <a:endParaRPr sz="1800"/>
          </a:p>
          <a:p>
            <a:pPr indent="-342900" lvl="0" marL="457200" rtl="0" algn="l">
              <a:spcBef>
                <a:spcPts val="0"/>
              </a:spcBef>
              <a:spcAft>
                <a:spcPts val="0"/>
              </a:spcAft>
              <a:buSzPts val="1800"/>
              <a:buChar char="●"/>
            </a:pPr>
            <a:r>
              <a:rPr lang="en" sz="1800"/>
              <a:t>Web-based tools</a:t>
            </a:r>
            <a:endParaRPr sz="1800"/>
          </a:p>
          <a:p>
            <a:pPr indent="-342900" lvl="0" marL="457200" rtl="0" algn="l">
              <a:spcBef>
                <a:spcPts val="0"/>
              </a:spcBef>
              <a:spcAft>
                <a:spcPts val="0"/>
              </a:spcAft>
              <a:buSzPts val="1800"/>
              <a:buChar char="●"/>
            </a:pPr>
            <a:r>
              <a:rPr lang="en" sz="1800"/>
              <a:t>More</a:t>
            </a:r>
            <a:endParaRPr sz="1800"/>
          </a:p>
          <a:p>
            <a:pPr indent="0" lvl="0" marL="0" rtl="0" algn="l">
              <a:spcBef>
                <a:spcPts val="1600"/>
              </a:spcBef>
              <a:spcAft>
                <a:spcPts val="1600"/>
              </a:spcAft>
              <a:buNone/>
            </a:pPr>
            <a:r>
              <a:rPr lang="en" sz="1500"/>
              <a:t>… in demo and </a:t>
            </a:r>
            <a:r>
              <a:rPr lang="en" sz="1500"/>
              <a:t>collaboration</a:t>
            </a:r>
            <a:r>
              <a:rPr lang="en" sz="1500"/>
              <a:t> format.</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512700" y="1893300"/>
            <a:ext cx="8118600" cy="1522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1600"/>
              </a:spcAft>
              <a:buNone/>
            </a:pPr>
            <a:r>
              <a:rPr lang="en" sz="5100">
                <a:solidFill>
                  <a:schemeClr val="lt1"/>
                </a:solidFill>
              </a:rPr>
              <a:t>Briefly Reading Resources</a:t>
            </a:r>
            <a:endParaRPr sz="90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8075"/>
            <a:ext cx="8520600" cy="72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Thomas and Cook (2005): The Research and Development Agenda for Visual Analytics</a:t>
            </a:r>
            <a:endParaRPr/>
          </a:p>
        </p:txBody>
      </p:sp>
      <p:sp>
        <p:nvSpPr>
          <p:cNvPr id="102" name="Google Shape;102;p19"/>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 US Department of Homeland Security (DHS) chartered the National Visualization</a:t>
            </a:r>
            <a:endParaRPr/>
          </a:p>
          <a:p>
            <a:pPr indent="-317500" lvl="0" marL="457200" rtl="0" algn="l">
              <a:spcBef>
                <a:spcPts val="0"/>
              </a:spcBef>
              <a:spcAft>
                <a:spcPts val="0"/>
              </a:spcAft>
              <a:buSzPts val="1400"/>
              <a:buChar char="●"/>
            </a:pPr>
            <a:r>
              <a:rPr lang="en"/>
              <a:t>and Analytics Center (NVAC) in 2004 with the goal of helping to counter future terrorist attacks</a:t>
            </a:r>
            <a:endParaRPr/>
          </a:p>
          <a:p>
            <a:pPr indent="-317500" lvl="0" marL="457200" rtl="0" algn="l">
              <a:spcBef>
                <a:spcPts val="0"/>
              </a:spcBef>
              <a:spcAft>
                <a:spcPts val="0"/>
              </a:spcAft>
              <a:buSzPts val="1400"/>
              <a:buChar char="●"/>
            </a:pPr>
            <a:r>
              <a:rPr lang="en"/>
              <a:t>Individuals selected in 2004 as the best and brightest multidisciplinary team to define the research and development agenda for the future directions: representatives from industry, academia, government, and national laboratories</a:t>
            </a:r>
            <a:endParaRPr/>
          </a:p>
          <a:p>
            <a:pPr indent="-317500" lvl="0" marL="457200" rtl="0" algn="l">
              <a:spcBef>
                <a:spcPts val="0"/>
              </a:spcBef>
              <a:spcAft>
                <a:spcPts val="0"/>
              </a:spcAft>
              <a:buSzPts val="1400"/>
              <a:buChar char="●"/>
            </a:pPr>
            <a:r>
              <a:rPr lang="en"/>
              <a:t>The  mission of DHS is to: “...lead the unified national effort to secure America.”</a:t>
            </a:r>
            <a:endParaRPr/>
          </a:p>
        </p:txBody>
      </p:sp>
      <p:sp>
        <p:nvSpPr>
          <p:cNvPr id="103" name="Google Shape;103;p19"/>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5628450" y="1171675"/>
            <a:ext cx="2706276" cy="38460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Thomas and Cook (2005)</a:t>
            </a:r>
            <a:endParaRPr/>
          </a:p>
        </p:txBody>
      </p:sp>
      <p:sp>
        <p:nvSpPr>
          <p:cNvPr id="110" name="Google Shape;110;p20"/>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“One challenge underlies all of these objectives: the analysis of overwhelming amounts of disparate, conflicting, and dynamic information to identify and prevent …” (p.2)</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Visual Analytics (VA) is a response to the challenges.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This agenda presents recommendations to advance the state of the art in the major visual analytics research areas:</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science of analytical reasoning</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Visual representations and interaction techniques</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Data representations and transformations</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Production, presentation, and dissemination.</a:t>
            </a:r>
            <a:endParaRPr sz="1100">
              <a:latin typeface="PT Serif"/>
              <a:ea typeface="PT Serif"/>
              <a:cs typeface="PT Serif"/>
              <a:sym typeface="PT Serif"/>
            </a:endParaRPr>
          </a:p>
          <a:p>
            <a:pPr indent="0" lvl="0" marL="0" rtl="0" algn="l">
              <a:spcBef>
                <a:spcPts val="0"/>
              </a:spcBef>
              <a:spcAft>
                <a:spcPts val="1600"/>
              </a:spcAft>
              <a:buNone/>
            </a:pPr>
            <a:r>
              <a:t/>
            </a:r>
            <a:endParaRPr/>
          </a:p>
        </p:txBody>
      </p:sp>
      <p:sp>
        <p:nvSpPr>
          <p:cNvPr id="111" name="Google Shape;111;p20"/>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298450" lvl="0" marL="457200" marR="0" rtl="0" algn="l">
              <a:lnSpc>
                <a:spcPct val="130000"/>
              </a:lnSpc>
              <a:spcBef>
                <a:spcPts val="1000"/>
              </a:spcBef>
              <a:spcAft>
                <a:spcPts val="0"/>
              </a:spcAft>
              <a:buSzPts val="1100"/>
              <a:buFont typeface="PT Serif"/>
              <a:buChar char="●"/>
            </a:pPr>
            <a:r>
              <a:rPr lang="en" sz="1100">
                <a:latin typeface="PT Serif"/>
                <a:ea typeface="PT Serif"/>
                <a:cs typeface="PT Serif"/>
                <a:sym typeface="PT Serif"/>
              </a:rPr>
              <a:t>New terms and definitions:</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The Science of Analytical Reasoning</a:t>
            </a:r>
            <a:endParaRPr sz="1100">
              <a:latin typeface="PT Serif"/>
              <a:ea typeface="PT Serif"/>
              <a:cs typeface="PT Serif"/>
              <a:sym typeface="PT Serif"/>
            </a:endParaRPr>
          </a:p>
          <a:p>
            <a:pPr indent="-298450" lvl="1" marL="914400" marR="0" rtl="0" algn="l">
              <a:lnSpc>
                <a:spcPct val="130000"/>
              </a:lnSpc>
              <a:spcBef>
                <a:spcPts val="0"/>
              </a:spcBef>
              <a:spcAft>
                <a:spcPts val="0"/>
              </a:spcAft>
              <a:buSzPts val="1100"/>
              <a:buFont typeface="PT Serif"/>
              <a:buChar char="-"/>
            </a:pPr>
            <a:r>
              <a:rPr lang="en" sz="1100">
                <a:latin typeface="PT Serif"/>
                <a:ea typeface="PT Serif"/>
                <a:cs typeface="PT Serif"/>
                <a:sym typeface="PT Serif"/>
              </a:rPr>
              <a:t>Visual analytics and the goal of visual analytics</a:t>
            </a:r>
            <a:endParaRPr sz="1100">
              <a:latin typeface="PT Serif"/>
              <a:ea typeface="PT Serif"/>
              <a:cs typeface="PT Serif"/>
              <a:sym typeface="PT Serif"/>
            </a:endParaRPr>
          </a:p>
          <a:p>
            <a:pPr indent="-298450" lvl="0" marL="457200" marR="0" rtl="0" algn="l">
              <a:lnSpc>
                <a:spcPct val="130000"/>
              </a:lnSpc>
              <a:spcBef>
                <a:spcPts val="0"/>
              </a:spcBef>
              <a:spcAft>
                <a:spcPts val="0"/>
              </a:spcAft>
              <a:buSzPts val="1100"/>
              <a:buFont typeface="PT Serif"/>
              <a:buChar char="●"/>
            </a:pPr>
            <a:r>
              <a:rPr b="1" lang="en" sz="1100">
                <a:latin typeface="PT Serif"/>
                <a:ea typeface="PT Serif"/>
                <a:cs typeface="PT Serif"/>
                <a:sym typeface="PT Serif"/>
              </a:rPr>
              <a:t>VA is the science of analytical reasoning facilitated by interactive visual interfaces. (p.4)</a:t>
            </a:r>
            <a:endParaRPr sz="1100">
              <a:latin typeface="PT Serif"/>
              <a:ea typeface="PT Serif"/>
              <a:cs typeface="PT Serif"/>
              <a:sym typeface="PT Serif"/>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47225" y="72150"/>
            <a:ext cx="85206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Keim et al. (2010): Mastering the Information Age - Solving Problems with Visual Analytics</a:t>
            </a:r>
            <a:endParaRPr/>
          </a:p>
        </p:txBody>
      </p:sp>
      <p:sp>
        <p:nvSpPr>
          <p:cNvPr id="117" name="Google Shape;117;p21"/>
          <p:cNvSpPr txBox="1"/>
          <p:nvPr>
            <p:ph idx="1" type="body"/>
          </p:nvPr>
        </p:nvSpPr>
        <p:spPr>
          <a:xfrm>
            <a:off x="311700" y="1171675"/>
            <a:ext cx="3999900" cy="3397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Working  groups joined in 2008-2010 in EU, research excellence in the fields of data management, data analysis, spatial-temporal data, and human visual perception research with the wider visualization research community</a:t>
            </a:r>
            <a:endParaRPr/>
          </a:p>
          <a:p>
            <a:pPr indent="-317500" lvl="0" marL="457200" rtl="0" algn="l">
              <a:spcBef>
                <a:spcPts val="0"/>
              </a:spcBef>
              <a:spcAft>
                <a:spcPts val="0"/>
              </a:spcAft>
              <a:buSzPts val="1400"/>
              <a:buChar char="●"/>
            </a:pPr>
            <a:r>
              <a:rPr lang="en"/>
              <a:t>Reviewed all aspects of visual analytics, indicating open areas and strategies for the research in the coming years</a:t>
            </a:r>
            <a:endParaRPr/>
          </a:p>
        </p:txBody>
      </p:sp>
      <p:sp>
        <p:nvSpPr>
          <p:cNvPr id="118" name="Google Shape;118;p21"/>
          <p:cNvSpPr txBox="1"/>
          <p:nvPr>
            <p:ph idx="2" type="body"/>
          </p:nvPr>
        </p:nvSpPr>
        <p:spPr>
          <a:xfrm>
            <a:off x="4832400" y="1171675"/>
            <a:ext cx="3999900" cy="3397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Visual analytics is not easy to define: </a:t>
            </a:r>
            <a:r>
              <a:rPr b="1" lang="en"/>
              <a:t>“Visual analytics combines automated analysis with interactive visualizations analysis techniques with interactive visualizations for an effective understanding, reasoning and decision making on the basis of very large and complex datasets”. (read pg.7)</a:t>
            </a:r>
            <a:endParaRPr b="1"/>
          </a:p>
          <a:p>
            <a:pPr indent="-317500" lvl="0" marL="457200" rtl="0" algn="l">
              <a:spcBef>
                <a:spcPts val="0"/>
              </a:spcBef>
              <a:spcAft>
                <a:spcPts val="0"/>
              </a:spcAft>
              <a:buSzPts val="1400"/>
              <a:buChar char="●"/>
            </a:pPr>
            <a:r>
              <a:rPr lang="en"/>
              <a:t>Comparison of this definition with the previous one: added components and considerations</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